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95" r:id="rId3"/>
    <p:sldId id="296" r:id="rId4"/>
    <p:sldId id="262" r:id="rId5"/>
    <p:sldId id="312" r:id="rId6"/>
    <p:sldId id="313" r:id="rId7"/>
    <p:sldId id="284" r:id="rId8"/>
    <p:sldId id="314" r:id="rId9"/>
    <p:sldId id="286" r:id="rId10"/>
    <p:sldId id="315" r:id="rId11"/>
    <p:sldId id="319" r:id="rId12"/>
    <p:sldId id="320" r:id="rId13"/>
    <p:sldId id="316" r:id="rId14"/>
    <p:sldId id="317" r:id="rId15"/>
    <p:sldId id="318" r:id="rId16"/>
    <p:sldId id="321" r:id="rId17"/>
    <p:sldId id="322" r:id="rId18"/>
    <p:sldId id="288" r:id="rId19"/>
    <p:sldId id="269" r:id="rId20"/>
  </p:sldIdLst>
  <p:sldSz cx="9144000" cy="5143500" type="screen16x9"/>
  <p:notesSz cx="6858000" cy="9144000"/>
  <p:embeddedFontLst>
    <p:embeddedFont>
      <p:font typeface="EB Garamond" pitchFamily="2" charset="0"/>
      <p:regular r:id="rId22"/>
      <p:bold r:id="rId23"/>
      <p:italic r:id="rId24"/>
      <p:boldItalic r:id="rId25"/>
    </p:embeddedFont>
    <p:embeddedFont>
      <p:font typeface="Frank Ruhl Libre" pitchFamily="2" charset="-79"/>
      <p:regular r:id="rId26"/>
      <p:bold r:id="rId27"/>
    </p:embeddedFont>
    <p:embeddedFont>
      <p:font typeface="Marcellus SC" panose="020E0602050203020307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972A6-8B36-4AB7-A565-B8788E61B82E}">
  <a:tblStyle styleId="{542972A6-8B36-4AB7-A565-B8788E61B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1488" autoAdjust="0"/>
  </p:normalViewPr>
  <p:slideViewPr>
    <p:cSldViewPr snapToGrid="0">
      <p:cViewPr varScale="1">
        <p:scale>
          <a:sx n="137" d="100"/>
          <a:sy n="137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Viñals Lage" userId="c1e14b1a-6fa2-4793-8e40-7f4e17123e5f" providerId="ADAL" clId="{F830E43E-F211-9F41-886F-F6A663D7AB2A}"/>
    <pc:docChg chg="modSld">
      <pc:chgData name="Diego Viñals Lage" userId="c1e14b1a-6fa2-4793-8e40-7f4e17123e5f" providerId="ADAL" clId="{F830E43E-F211-9F41-886F-F6A663D7AB2A}" dt="2024-01-08T16:03:15.305" v="6" actId="14100"/>
      <pc:docMkLst>
        <pc:docMk/>
      </pc:docMkLst>
      <pc:sldChg chg="modSp mod">
        <pc:chgData name="Diego Viñals Lage" userId="c1e14b1a-6fa2-4793-8e40-7f4e17123e5f" providerId="ADAL" clId="{F830E43E-F211-9F41-886F-F6A663D7AB2A}" dt="2024-01-08T15:57:57.911" v="2" actId="14100"/>
        <pc:sldMkLst>
          <pc:docMk/>
          <pc:sldMk cId="1544808450" sldId="318"/>
        </pc:sldMkLst>
        <pc:spChg chg="mod">
          <ac:chgData name="Diego Viñals Lage" userId="c1e14b1a-6fa2-4793-8e40-7f4e17123e5f" providerId="ADAL" clId="{F830E43E-F211-9F41-886F-F6A663D7AB2A}" dt="2024-01-08T15:57:37.843" v="1" actId="14100"/>
          <ac:spMkLst>
            <pc:docMk/>
            <pc:sldMk cId="1544808450" sldId="318"/>
            <ac:spMk id="7" creationId="{4636B116-C09C-4EE8-8D8B-D457C7D6593C}"/>
          </ac:spMkLst>
        </pc:spChg>
        <pc:spChg chg="mod">
          <ac:chgData name="Diego Viñals Lage" userId="c1e14b1a-6fa2-4793-8e40-7f4e17123e5f" providerId="ADAL" clId="{F830E43E-F211-9F41-886F-F6A663D7AB2A}" dt="2024-01-08T15:56:54.094" v="0" actId="14100"/>
          <ac:spMkLst>
            <pc:docMk/>
            <pc:sldMk cId="1544808450" sldId="318"/>
            <ac:spMk id="88" creationId="{00000000-0000-0000-0000-000000000000}"/>
          </ac:spMkLst>
        </pc:spChg>
        <pc:spChg chg="mod">
          <ac:chgData name="Diego Viñals Lage" userId="c1e14b1a-6fa2-4793-8e40-7f4e17123e5f" providerId="ADAL" clId="{F830E43E-F211-9F41-886F-F6A663D7AB2A}" dt="2024-01-08T15:57:57.911" v="2" actId="14100"/>
          <ac:spMkLst>
            <pc:docMk/>
            <pc:sldMk cId="1544808450" sldId="318"/>
            <ac:spMk id="89" creationId="{00000000-0000-0000-0000-000000000000}"/>
          </ac:spMkLst>
        </pc:spChg>
      </pc:sldChg>
      <pc:sldChg chg="modSp mod">
        <pc:chgData name="Diego Viñals Lage" userId="c1e14b1a-6fa2-4793-8e40-7f4e17123e5f" providerId="ADAL" clId="{F830E43E-F211-9F41-886F-F6A663D7AB2A}" dt="2024-01-08T16:00:35.275" v="4" actId="14100"/>
        <pc:sldMkLst>
          <pc:docMk/>
          <pc:sldMk cId="3552029298" sldId="321"/>
        </pc:sldMkLst>
        <pc:spChg chg="mod">
          <ac:chgData name="Diego Viñals Lage" userId="c1e14b1a-6fa2-4793-8e40-7f4e17123e5f" providerId="ADAL" clId="{F830E43E-F211-9F41-886F-F6A663D7AB2A}" dt="2024-01-08T16:00:12.075" v="3" actId="14100"/>
          <ac:spMkLst>
            <pc:docMk/>
            <pc:sldMk cId="3552029298" sldId="321"/>
            <ac:spMk id="7" creationId="{4636B116-C09C-4EE8-8D8B-D457C7D6593C}"/>
          </ac:spMkLst>
        </pc:spChg>
        <pc:spChg chg="mod">
          <ac:chgData name="Diego Viñals Lage" userId="c1e14b1a-6fa2-4793-8e40-7f4e17123e5f" providerId="ADAL" clId="{F830E43E-F211-9F41-886F-F6A663D7AB2A}" dt="2024-01-08T16:00:35.275" v="4" actId="14100"/>
          <ac:spMkLst>
            <pc:docMk/>
            <pc:sldMk cId="3552029298" sldId="321"/>
            <ac:spMk id="89" creationId="{00000000-0000-0000-0000-000000000000}"/>
          </ac:spMkLst>
        </pc:spChg>
      </pc:sldChg>
      <pc:sldChg chg="modSp mod">
        <pc:chgData name="Diego Viñals Lage" userId="c1e14b1a-6fa2-4793-8e40-7f4e17123e5f" providerId="ADAL" clId="{F830E43E-F211-9F41-886F-F6A663D7AB2A}" dt="2024-01-08T16:03:15.305" v="6" actId="14100"/>
        <pc:sldMkLst>
          <pc:docMk/>
          <pc:sldMk cId="2962923951" sldId="322"/>
        </pc:sldMkLst>
        <pc:spChg chg="mod">
          <ac:chgData name="Diego Viñals Lage" userId="c1e14b1a-6fa2-4793-8e40-7f4e17123e5f" providerId="ADAL" clId="{F830E43E-F211-9F41-886F-F6A663D7AB2A}" dt="2024-01-08T16:03:11.490" v="5" actId="14100"/>
          <ac:spMkLst>
            <pc:docMk/>
            <pc:sldMk cId="2962923951" sldId="322"/>
            <ac:spMk id="88" creationId="{00000000-0000-0000-0000-000000000000}"/>
          </ac:spMkLst>
        </pc:spChg>
        <pc:spChg chg="mod">
          <ac:chgData name="Diego Viñals Lage" userId="c1e14b1a-6fa2-4793-8e40-7f4e17123e5f" providerId="ADAL" clId="{F830E43E-F211-9F41-886F-F6A663D7AB2A}" dt="2024-01-08T16:03:15.305" v="6" actId="14100"/>
          <ac:spMkLst>
            <pc:docMk/>
            <pc:sldMk cId="2962923951" sldId="322"/>
            <ac:spMk id="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30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2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04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35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1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56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586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527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1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4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90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1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315400" y="980300"/>
            <a:ext cx="4257300" cy="3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⬗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817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Marcellus SC"/>
                <a:ea typeface="Marcellus SC"/>
                <a:cs typeface="Marcellus SC"/>
                <a:sym typeface="Marcellus SC"/>
              </a:rPr>
              <a:t>“</a:t>
            </a:r>
            <a:endParaRPr sz="9600">
              <a:solidFill>
                <a:schemeClr val="lt2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ZWamGbfSr-4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delavega@ufv.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forocatolico.wordpress.com/2012/04/29/5222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637845" y="1016207"/>
            <a:ext cx="3934155" cy="219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Las fiestas Judías</a:t>
            </a:r>
            <a:br>
              <a:rPr lang="es-ES" sz="4000" dirty="0"/>
            </a:br>
            <a:r>
              <a:rPr lang="es-ES" sz="4000" dirty="0" err="1"/>
              <a:t>Rosh</a:t>
            </a:r>
            <a:r>
              <a:rPr lang="es-ES" sz="4000" dirty="0"/>
              <a:t> Ha-</a:t>
            </a:r>
            <a:r>
              <a:rPr lang="es-ES" sz="4000" dirty="0" err="1"/>
              <a:t>Shaná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6D6A3C-0CF4-40F1-913F-278DC695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8" y="4308846"/>
            <a:ext cx="2120577" cy="530711"/>
          </a:xfrm>
          <a:prstGeom prst="rect">
            <a:avLst/>
          </a:prstGeom>
        </p:spPr>
      </p:pic>
      <p:pic>
        <p:nvPicPr>
          <p:cNvPr id="4" name="Imagen 3" descr="Imagen que contiene persona, interior, grupo, foto&#10;&#10;Descripción generada automáticamente">
            <a:extLst>
              <a:ext uri="{FF2B5EF4-FFF2-40B4-BE49-F238E27FC236}">
                <a16:creationId xmlns:a16="http://schemas.microsoft.com/office/drawing/2014/main" id="{B7C66E17-D138-4E40-817E-55E29BCB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33" y="274859"/>
            <a:ext cx="3552092" cy="45937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1" y="274261"/>
            <a:ext cx="3878826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Shofar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11567" y="1434723"/>
            <a:ext cx="647609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 err="1"/>
              <a:t>Rosh</a:t>
            </a:r>
            <a:r>
              <a:rPr lang="es-ES" sz="2200" dirty="0"/>
              <a:t> Ha-</a:t>
            </a:r>
            <a:r>
              <a:rPr lang="es-ES" sz="2200" dirty="0" err="1"/>
              <a:t>Shaná</a:t>
            </a:r>
            <a:r>
              <a:rPr lang="es-ES" sz="2200" dirty="0"/>
              <a:t> – Fiesta de las trompetas</a:t>
            </a:r>
          </a:p>
          <a:p>
            <a:pPr marL="0" lvl="0" indent="0">
              <a:buNone/>
            </a:pPr>
            <a:r>
              <a:rPr lang="es-ES" sz="2200" dirty="0"/>
              <a:t>- </a:t>
            </a:r>
            <a:r>
              <a:rPr lang="es-ES" sz="2200" u="sng" dirty="0"/>
              <a:t>Lev 23, 23-25</a:t>
            </a:r>
            <a:r>
              <a:rPr lang="es-ES" sz="2200" dirty="0"/>
              <a:t> </a:t>
            </a:r>
            <a:r>
              <a:rPr lang="es-ES" sz="2200" i="1" dirty="0"/>
              <a:t>«En el mes séptimo, el primer día del mes será para vosotros de gran descanso, una fiesta conmemorativa con clamor de trompetas, una reunión sagrada. No haréis trabajo servil y ofreceréis manjares abrasados al Señor».</a:t>
            </a:r>
          </a:p>
          <a:p>
            <a:pPr marL="0" lvl="0" indent="0">
              <a:buNone/>
            </a:pPr>
            <a:r>
              <a:rPr lang="es-ES" sz="2200" dirty="0"/>
              <a:t>- </a:t>
            </a:r>
            <a:r>
              <a:rPr lang="es-ES" sz="2200" u="sng" dirty="0" err="1"/>
              <a:t>Núm</a:t>
            </a:r>
            <a:r>
              <a:rPr lang="es-ES" sz="2200" u="sng" dirty="0"/>
              <a:t> 29,1</a:t>
            </a:r>
            <a:r>
              <a:rPr lang="es-ES" sz="2200" dirty="0"/>
              <a:t> </a:t>
            </a:r>
            <a:r>
              <a:rPr lang="es-ES" sz="2200" dirty="0">
                <a:sym typeface="Wingdings" panose="05000000000000000000" pitchFamily="2" charset="2"/>
              </a:rPr>
              <a:t> </a:t>
            </a:r>
            <a:r>
              <a:rPr lang="es-ES" sz="2200" i="1" dirty="0" err="1">
                <a:sym typeface="Wingdings" panose="05000000000000000000" pitchFamily="2" charset="2"/>
              </a:rPr>
              <a:t>Yom</a:t>
            </a:r>
            <a:r>
              <a:rPr lang="es-ES" sz="2200" i="1" dirty="0">
                <a:sym typeface="Wingdings" panose="05000000000000000000" pitchFamily="2" charset="2"/>
              </a:rPr>
              <a:t> </a:t>
            </a:r>
            <a:r>
              <a:rPr lang="es-ES" sz="2200" i="1" dirty="0" err="1">
                <a:sym typeface="Wingdings" panose="05000000000000000000" pitchFamily="2" charset="2"/>
              </a:rPr>
              <a:t>teru’a</a:t>
            </a:r>
            <a:r>
              <a:rPr lang="es-ES" sz="2200" i="1" dirty="0">
                <a:sym typeface="Wingdings" panose="05000000000000000000" pitchFamily="2" charset="2"/>
              </a:rPr>
              <a:t> </a:t>
            </a:r>
            <a:r>
              <a:rPr lang="es-ES" sz="2200" dirty="0">
                <a:sym typeface="Wingdings" panose="05000000000000000000" pitchFamily="2" charset="2"/>
              </a:rPr>
              <a:t>= Día de los clamores</a:t>
            </a:r>
            <a:endParaRPr lang="es-ES" sz="2200" dirty="0"/>
          </a:p>
          <a:p>
            <a:pPr marL="0" lvl="0" indent="0">
              <a:buNone/>
            </a:pPr>
            <a:r>
              <a:rPr lang="es-ES" sz="2200" dirty="0"/>
              <a:t>- </a:t>
            </a:r>
            <a:r>
              <a:rPr lang="es-ES" sz="2200" u="sng" dirty="0" err="1"/>
              <a:t>Neh</a:t>
            </a:r>
            <a:r>
              <a:rPr lang="es-ES" sz="2200" u="sng" dirty="0"/>
              <a:t> 8, 1-12:</a:t>
            </a:r>
            <a:r>
              <a:rPr lang="es-ES" sz="2200" dirty="0"/>
              <a:t> </a:t>
            </a:r>
            <a:r>
              <a:rPr lang="es-ES" sz="2200" i="1" dirty="0"/>
              <a:t>«Este día está consagrado al Señor, vuestro Dios; no estéis tristes ni lloréis».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 dirty="0"/>
          </a:p>
        </p:txBody>
      </p:sp>
      <p:pic>
        <p:nvPicPr>
          <p:cNvPr id="6146" name="Picture 2" descr="Resultado de imagen de shofar">
            <a:extLst>
              <a:ext uri="{FF2B5EF4-FFF2-40B4-BE49-F238E27FC236}">
                <a16:creationId xmlns:a16="http://schemas.microsoft.com/office/drawing/2014/main" id="{09545376-CD51-4B61-93EB-32A36FE6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5302">
            <a:off x="5915140" y="1144445"/>
            <a:ext cx="3149632" cy="31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32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1" y="274261"/>
            <a:ext cx="3878826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Shofar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11567" y="1434723"/>
            <a:ext cx="647609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Suena solamente en la sinagoga</a:t>
            </a:r>
          </a:p>
          <a:p>
            <a:pPr marL="0" lvl="0" indent="0">
              <a:buNone/>
            </a:pPr>
            <a:r>
              <a:rPr lang="es-ES" sz="2200" dirty="0"/>
              <a:t>Su sonido representa la voz que grita</a:t>
            </a:r>
            <a:br>
              <a:rPr lang="es-ES" sz="2200" dirty="0"/>
            </a:br>
            <a:r>
              <a:rPr lang="es-ES" sz="2200" dirty="0"/>
              <a:t>desde lo profundo del corazón.</a:t>
            </a:r>
          </a:p>
          <a:p>
            <a:pPr marL="0" lvl="0" indent="0">
              <a:buNone/>
            </a:pPr>
            <a:r>
              <a:rPr lang="es-ES" sz="2200" i="1" dirty="0"/>
              <a:t>«Aclamad a Dios, nuestra fuerza;</a:t>
            </a:r>
            <a:br>
              <a:rPr lang="es-ES" sz="2200" i="1" dirty="0"/>
            </a:br>
            <a:r>
              <a:rPr lang="es-ES" sz="2200" i="1" dirty="0"/>
              <a:t> dad vítores al Dios de Jacob:</a:t>
            </a:r>
            <a:br>
              <a:rPr lang="es-ES" sz="2200" i="1" dirty="0"/>
            </a:br>
            <a:r>
              <a:rPr lang="es-ES" sz="2200" i="1" dirty="0"/>
              <a:t>acompañad, tocad los panderos,</a:t>
            </a:r>
            <a:br>
              <a:rPr lang="es-ES" sz="2200" i="1" dirty="0"/>
            </a:br>
            <a:r>
              <a:rPr lang="es-ES" sz="2200" i="1" dirty="0"/>
              <a:t>las cítaras templadas y las arpas;</a:t>
            </a:r>
            <a:br>
              <a:rPr lang="es-ES" sz="2200" i="1" dirty="0"/>
            </a:br>
            <a:r>
              <a:rPr lang="es-ES" sz="2200" i="1" dirty="0"/>
              <a:t>tocad la trompeta por la luna nueva,</a:t>
            </a:r>
            <a:br>
              <a:rPr lang="es-ES" sz="2200" i="1" dirty="0"/>
            </a:br>
            <a:r>
              <a:rPr lang="es-ES" sz="2200" i="1" dirty="0"/>
              <a:t>por la luna llena, que es nuestra fiesta».</a:t>
            </a:r>
            <a:br>
              <a:rPr lang="es-ES" sz="2200" i="1" dirty="0"/>
            </a:br>
            <a:r>
              <a:rPr lang="es-ES" sz="2200" i="1" dirty="0"/>
              <a:t>			         </a:t>
            </a:r>
            <a:r>
              <a:rPr lang="es-ES" sz="2200" dirty="0"/>
              <a:t>(Sal 80 )</a:t>
            </a:r>
          </a:p>
        </p:txBody>
      </p:sp>
      <p:pic>
        <p:nvPicPr>
          <p:cNvPr id="3" name="Imagen 2" descr="Un grupo de personas de pie&#10;&#10;Descripción generada automáticamente">
            <a:extLst>
              <a:ext uri="{FF2B5EF4-FFF2-40B4-BE49-F238E27FC236}">
                <a16:creationId xmlns:a16="http://schemas.microsoft.com/office/drawing/2014/main" id="{2CF52B67-3492-4912-A28E-4FC0F0F8B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9508"/>
            <a:ext cx="4202292" cy="27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1" y="274261"/>
            <a:ext cx="3878826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Shofar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11567" y="1434723"/>
            <a:ext cx="647609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Cuerno </a:t>
            </a:r>
            <a:r>
              <a:rPr lang="es-ES" sz="2200" dirty="0">
                <a:sym typeface="Wingdings" panose="05000000000000000000" pitchFamily="2" charset="2"/>
              </a:rPr>
              <a:t> fuerza, potencia, realeza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dirty="0">
                <a:sym typeface="Wingdings" panose="05000000000000000000" pitchFamily="2" charset="2"/>
              </a:rPr>
              <a:t>         Sinaí, Jericó, Benedictus (un cuerno de salvación)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3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- Recuerda la voz de Dios en el Sinaí:</a:t>
            </a:r>
          </a:p>
          <a:p>
            <a:pPr marL="0" lvl="0" indent="0">
              <a:buNone/>
            </a:pPr>
            <a:r>
              <a:rPr lang="es-ES" sz="2200" i="1" dirty="0"/>
              <a:t>«como un poderoso tronar de trompeta»</a:t>
            </a:r>
            <a:br>
              <a:rPr lang="es-ES" sz="2200" i="1" dirty="0"/>
            </a:br>
            <a:r>
              <a:rPr lang="es-ES" sz="1500" i="1" dirty="0"/>
              <a:t>			                 </a:t>
            </a:r>
            <a:r>
              <a:rPr lang="es-ES" sz="1500" dirty="0"/>
              <a:t>(Ex 19,19)</a:t>
            </a:r>
          </a:p>
          <a:p>
            <a:pPr marL="0" lvl="0" indent="0">
              <a:buNone/>
            </a:pPr>
            <a:r>
              <a:rPr lang="es-ES" sz="2200" dirty="0"/>
              <a:t>- </a:t>
            </a:r>
            <a:r>
              <a:rPr lang="es-ES" sz="2200" dirty="0" err="1"/>
              <a:t>Aquedá</a:t>
            </a:r>
            <a:r>
              <a:rPr lang="es-ES" sz="2200" dirty="0"/>
              <a:t> (Isaac) – Carnero atrapado</a:t>
            </a:r>
          </a:p>
          <a:p>
            <a:pPr marL="0" lvl="0" indent="0">
              <a:buNone/>
            </a:pPr>
            <a:r>
              <a:rPr lang="es-ES" sz="2200" dirty="0"/>
              <a:t>- Sonido escatológico</a:t>
            </a:r>
          </a:p>
          <a:p>
            <a:pPr marL="0" lvl="0" indent="0">
              <a:buNone/>
            </a:pPr>
            <a:r>
              <a:rPr lang="es-ES" sz="2200" i="1" dirty="0"/>
              <a:t>…porque sonará la trompeta.</a:t>
            </a:r>
            <a:r>
              <a:rPr lang="es-ES" sz="2200" dirty="0"/>
              <a:t> </a:t>
            </a:r>
            <a:r>
              <a:rPr lang="es-ES" sz="1600" dirty="0"/>
              <a:t>(1Cor 15, 52 )</a:t>
            </a:r>
            <a:endParaRPr lang="es-ES" sz="1600" i="1" dirty="0"/>
          </a:p>
          <a:p>
            <a:pPr marL="0" lvl="0" indent="0">
              <a:buNone/>
            </a:pPr>
            <a:r>
              <a:rPr lang="es-ES" sz="2200" dirty="0" err="1"/>
              <a:t>Ap</a:t>
            </a:r>
            <a:endParaRPr lang="es-ES" sz="2200" dirty="0"/>
          </a:p>
        </p:txBody>
      </p:sp>
      <p:pic>
        <p:nvPicPr>
          <p:cNvPr id="9218" name="Picture 2" descr="Resultado de imagen de caravaggio sacrificio isaac">
            <a:extLst>
              <a:ext uri="{FF2B5EF4-FFF2-40B4-BE49-F238E27FC236}">
                <a16:creationId xmlns:a16="http://schemas.microsoft.com/office/drawing/2014/main" id="{572B7B22-F9A6-4738-8A57-693AEC8E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133" y="1302944"/>
            <a:ext cx="4189156" cy="324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1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0" y="-15854"/>
            <a:ext cx="5340428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Reino de Dios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270800" y="1144608"/>
            <a:ext cx="70505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Fiesta de la entronización del Rey – Realeza de Dios, Rey de Israel</a:t>
            </a:r>
          </a:p>
          <a:p>
            <a:pPr marL="0" lvl="0" indent="0">
              <a:buNone/>
            </a:pPr>
            <a:r>
              <a:rPr lang="es-ES" sz="2000" b="1" dirty="0"/>
              <a:t>Oración más importante de la fiesta:</a:t>
            </a:r>
          </a:p>
          <a:p>
            <a:pPr marL="0" lvl="0" indent="0">
              <a:buNone/>
            </a:pPr>
            <a:r>
              <a:rPr lang="es-ES" sz="2800" i="1" dirty="0"/>
              <a:t>	«Avinu </a:t>
            </a:r>
            <a:r>
              <a:rPr lang="es-ES" sz="2800" i="1" dirty="0" err="1"/>
              <a:t>malkeinu</a:t>
            </a:r>
            <a:r>
              <a:rPr lang="es-ES" sz="2800" i="1" dirty="0"/>
              <a:t>»</a:t>
            </a:r>
          </a:p>
          <a:p>
            <a:pPr marL="0" lvl="0" indent="0">
              <a:buNone/>
            </a:pPr>
            <a:r>
              <a:rPr lang="es-ES" sz="1800" dirty="0"/>
              <a:t>	   Padre nuestro, Rey nuestro</a:t>
            </a:r>
          </a:p>
          <a:p>
            <a:pPr marL="0" lvl="0" indent="0">
              <a:buNone/>
            </a:pPr>
            <a:endParaRPr lang="es-ES" sz="1050" b="1" dirty="0"/>
          </a:p>
          <a:p>
            <a:pPr marL="0" lvl="0" indent="0">
              <a:buNone/>
            </a:pPr>
            <a:r>
              <a:rPr lang="es-ES" sz="2200" b="1" dirty="0"/>
              <a:t>Sonido de las trompetas</a:t>
            </a:r>
          </a:p>
          <a:p>
            <a:pPr marL="0" lvl="0" indent="0">
              <a:buNone/>
            </a:pPr>
            <a:r>
              <a:rPr lang="es-ES" sz="2200" b="1" dirty="0"/>
              <a:t> </a:t>
            </a:r>
            <a:r>
              <a:rPr lang="es-ES" sz="2200" b="1" dirty="0">
                <a:sym typeface="Wingdings" panose="05000000000000000000" pitchFamily="2" charset="2"/>
              </a:rPr>
              <a:t> anuncia la llegada del verdadero rey </a:t>
            </a:r>
          </a:p>
          <a:p>
            <a:pPr marL="0" lvl="0" indent="0">
              <a:buNone/>
            </a:pPr>
            <a:r>
              <a:rPr lang="es-ES" sz="2200" i="1" dirty="0">
                <a:sym typeface="Wingdings" panose="05000000000000000000" pitchFamily="2" charset="2"/>
              </a:rPr>
              <a:t>Sal 24:</a:t>
            </a:r>
            <a:r>
              <a:rPr lang="es-ES" sz="2200" b="1" i="1" dirty="0">
                <a:sym typeface="Wingdings" panose="05000000000000000000" pitchFamily="2" charset="2"/>
              </a:rPr>
              <a:t> </a:t>
            </a:r>
            <a:r>
              <a:rPr lang="es-ES" sz="2200" i="1" dirty="0"/>
              <a:t>	«Alzaos puertas va a entrar el Rey»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2200" dirty="0"/>
          </a:p>
        </p:txBody>
      </p:sp>
      <p:pic>
        <p:nvPicPr>
          <p:cNvPr id="8194" name="Picture 2" descr="Avinu Malkeinu: For piano by Michael Isaacson">
            <a:extLst>
              <a:ext uri="{FF2B5EF4-FFF2-40B4-BE49-F238E27FC236}">
                <a16:creationId xmlns:a16="http://schemas.microsoft.com/office/drawing/2014/main" id="{0FBD1498-9CCB-4ED3-8831-373B39E48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493" y="1628112"/>
            <a:ext cx="2632807" cy="338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lementos multimedia en línea 1" title="Barbra Streisand: Avinu Malkenu (Padre nuestro).">
            <a:hlinkClick r:id="" action="ppaction://media"/>
            <a:extLst>
              <a:ext uri="{FF2B5EF4-FFF2-40B4-BE49-F238E27FC236}">
                <a16:creationId xmlns:a16="http://schemas.microsoft.com/office/drawing/2014/main" id="{3FECCAA7-44C4-455D-A8DF-D00A76936F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007905" y="3018957"/>
            <a:ext cx="3522098" cy="19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40399" y="1766078"/>
            <a:ext cx="3308112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baruj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ata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adonai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eloheinu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melej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haolam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697157" y="3257896"/>
            <a:ext cx="7749685" cy="16069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En cada bendición es obligatorio proclamar la realeza de Dios.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El hombre es la única creatura que puede bendecir y proclamar a Dios como Rey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3074" name="Picture 2" descr="Resultado de imagen de baruj ata adonai eloheinu melej haolam">
            <a:extLst>
              <a:ext uri="{FF2B5EF4-FFF2-40B4-BE49-F238E27FC236}">
                <a16:creationId xmlns:a16="http://schemas.microsoft.com/office/drawing/2014/main" id="{18D609CE-88F1-4B9B-AB3D-10E245A2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b="35947"/>
          <a:stretch/>
        </p:blipFill>
        <p:spPr bwMode="auto">
          <a:xfrm>
            <a:off x="3820199" y="1434723"/>
            <a:ext cx="5065101" cy="16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88;p18">
            <a:extLst>
              <a:ext uri="{FF2B5EF4-FFF2-40B4-BE49-F238E27FC236}">
                <a16:creationId xmlns:a16="http://schemas.microsoft.com/office/drawing/2014/main" id="{D3BC12D8-66EB-4BC6-84C6-214254CC9CA0}"/>
              </a:ext>
            </a:extLst>
          </p:cNvPr>
          <p:cNvSpPr txBox="1">
            <a:spLocks/>
          </p:cNvSpPr>
          <p:nvPr/>
        </p:nvSpPr>
        <p:spPr>
          <a:xfrm>
            <a:off x="368710" y="274261"/>
            <a:ext cx="5246643" cy="82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r>
              <a:rPr lang="es-ES" sz="4400" dirty="0"/>
              <a:t>MELEJ</a:t>
            </a:r>
          </a:p>
        </p:txBody>
      </p:sp>
    </p:spTree>
    <p:extLst>
      <p:ext uri="{BB962C8B-B14F-4D97-AF65-F5344CB8AC3E}">
        <p14:creationId xmlns:p14="http://schemas.microsoft.com/office/powerpoint/2010/main" val="420864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52122" y="1227419"/>
            <a:ext cx="3308112" cy="174445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-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Malkuyot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-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Shofarot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br>
              <a:rPr lang="es-ES" sz="20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-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Selijot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68710" y="3112622"/>
            <a:ext cx="8323168" cy="20308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Como una piscina está a veces abierta, a veces cerrada, así las puertas de la oración</a:t>
            </a:r>
            <a:br>
              <a:rPr lang="es-ES" sz="1800" dirty="0"/>
            </a:br>
            <a:r>
              <a:rPr lang="es-ES" sz="1800" dirty="0"/>
              <a:t>a veces están cerradas, a veces abiertas; el mar en cambio, está siempre abierto;</a:t>
            </a:r>
            <a:br>
              <a:rPr lang="es-ES" sz="1800" dirty="0"/>
            </a:br>
            <a:r>
              <a:rPr lang="es-ES" sz="1800" dirty="0"/>
              <a:t>así es para las puertas del arrepentimiento.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Las </a:t>
            </a:r>
            <a:r>
              <a:rPr lang="es-ES" sz="1800" dirty="0" err="1"/>
              <a:t>Selijot</a:t>
            </a:r>
            <a:r>
              <a:rPr lang="es-ES" sz="1800" dirty="0"/>
              <a:t> se recitan al alba;</a:t>
            </a:r>
            <a:br>
              <a:rPr lang="es-ES" dirty="0">
                <a:sym typeface="Wingdings" panose="05000000000000000000" pitchFamily="2" charset="2"/>
              </a:rPr>
            </a:br>
            <a:r>
              <a:rPr lang="es-ES" sz="1600" dirty="0">
                <a:sym typeface="Wingdings" panose="05000000000000000000" pitchFamily="2" charset="2"/>
              </a:rPr>
              <a:t>- El alba es el momento propicio para la </a:t>
            </a:r>
            <a:r>
              <a:rPr lang="es-ES" sz="1600" dirty="0" err="1">
                <a:sym typeface="Wingdings" panose="05000000000000000000" pitchFamily="2" charset="2"/>
              </a:rPr>
              <a:t>teshuvah</a:t>
            </a:r>
            <a:r>
              <a:rPr lang="es-ES" sz="1600" dirty="0">
                <a:sym typeface="Wingdings" panose="05000000000000000000" pitchFamily="2" charset="2"/>
              </a:rPr>
              <a:t>.</a:t>
            </a:r>
            <a:br>
              <a:rPr lang="es-ES" sz="1600" dirty="0">
                <a:sym typeface="Wingdings" panose="05000000000000000000" pitchFamily="2" charset="2"/>
              </a:rPr>
            </a:br>
            <a:r>
              <a:rPr lang="es-ES" sz="1600" dirty="0">
                <a:sym typeface="Wingdings" panose="05000000000000000000" pitchFamily="2" charset="2"/>
              </a:rPr>
              <a:t>- Pedro se convierte y se encuentra con la mirada misericordiosa de Jesús al canto del gallo.</a:t>
            </a:r>
            <a:br>
              <a:rPr lang="es-ES" sz="1600" dirty="0">
                <a:sym typeface="Wingdings" panose="05000000000000000000" pitchFamily="2" charset="2"/>
              </a:rPr>
            </a:br>
            <a:r>
              <a:rPr lang="es-ES" sz="1600" dirty="0">
                <a:sym typeface="Wingdings" panose="05000000000000000000" pitchFamily="2" charset="2"/>
              </a:rPr>
              <a:t>- La oración nocturna recuerda la lucha de Jacob (</a:t>
            </a:r>
            <a:r>
              <a:rPr lang="es-ES" sz="1600" dirty="0" err="1">
                <a:sym typeface="Wingdings" panose="05000000000000000000" pitchFamily="2" charset="2"/>
              </a:rPr>
              <a:t>Gn</a:t>
            </a:r>
            <a:r>
              <a:rPr lang="es-ES" sz="1600" dirty="0">
                <a:sym typeface="Wingdings" panose="05000000000000000000" pitchFamily="2" charset="2"/>
              </a:rPr>
              <a:t> 32, 23).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6" name="Google Shape;88;p18">
            <a:extLst>
              <a:ext uri="{FF2B5EF4-FFF2-40B4-BE49-F238E27FC236}">
                <a16:creationId xmlns:a16="http://schemas.microsoft.com/office/drawing/2014/main" id="{D3BC12D8-66EB-4BC6-84C6-214254CC9CA0}"/>
              </a:ext>
            </a:extLst>
          </p:cNvPr>
          <p:cNvSpPr txBox="1">
            <a:spLocks/>
          </p:cNvSpPr>
          <p:nvPr/>
        </p:nvSpPr>
        <p:spPr>
          <a:xfrm>
            <a:off x="368710" y="274261"/>
            <a:ext cx="5246643" cy="82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r>
              <a:rPr lang="es-ES" sz="4400" dirty="0"/>
              <a:t>Oraciones</a:t>
            </a: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4636B116-C09C-4EE8-8D8B-D457C7D6593C}"/>
              </a:ext>
            </a:extLst>
          </p:cNvPr>
          <p:cNvSpPr txBox="1">
            <a:spLocks/>
          </p:cNvSpPr>
          <p:nvPr/>
        </p:nvSpPr>
        <p:spPr>
          <a:xfrm>
            <a:off x="2549529" y="1227419"/>
            <a:ext cx="6142349" cy="17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dirty="0"/>
              <a:t>Proclaman la realeza de Dios.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El sonido del Shofar hace que Dios baje del trono de la justicia y se siente en el de la misericordia.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Oraciones de disculpa / súplicas de perdón</a:t>
            </a:r>
          </a:p>
        </p:txBody>
      </p:sp>
      <p:pic>
        <p:nvPicPr>
          <p:cNvPr id="11266" name="Picture 2" descr="Resultado de imagen de gallo">
            <a:extLst>
              <a:ext uri="{FF2B5EF4-FFF2-40B4-BE49-F238E27FC236}">
                <a16:creationId xmlns:a16="http://schemas.microsoft.com/office/drawing/2014/main" id="{401EFAE1-1ACA-4684-A276-1E159346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783" y="3503954"/>
            <a:ext cx="1365263" cy="150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8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0" y="585162"/>
            <a:ext cx="3308112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Día del juicio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68710" y="3112622"/>
            <a:ext cx="7749685" cy="21279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Cuatro veces al año el mundo está sometido a juicio: </a:t>
            </a:r>
            <a:r>
              <a:rPr lang="es-ES" sz="1800" dirty="0" err="1"/>
              <a:t>Pesaj</a:t>
            </a:r>
            <a:r>
              <a:rPr lang="es-ES" sz="1800" dirty="0"/>
              <a:t> (trigo), </a:t>
            </a:r>
            <a:r>
              <a:rPr lang="es-ES" sz="1800" dirty="0" err="1"/>
              <a:t>Shabvot</a:t>
            </a:r>
            <a:r>
              <a:rPr lang="es-ES" sz="1800" dirty="0"/>
              <a:t> (frutos de los árboles), </a:t>
            </a:r>
            <a:r>
              <a:rPr lang="es-ES" sz="1800" dirty="0" err="1"/>
              <a:t>Sukkot</a:t>
            </a:r>
            <a:r>
              <a:rPr lang="es-ES" sz="1800" dirty="0"/>
              <a:t> (lluvia) y </a:t>
            </a:r>
            <a:r>
              <a:rPr lang="es-ES" sz="1800" dirty="0" err="1"/>
              <a:t>Rosh</a:t>
            </a:r>
            <a:r>
              <a:rPr lang="es-ES" sz="1800" dirty="0"/>
              <a:t> Ha-</a:t>
            </a:r>
            <a:r>
              <a:rPr lang="es-ES" sz="1800" dirty="0" err="1"/>
              <a:t>Shaná</a:t>
            </a:r>
            <a:r>
              <a:rPr lang="es-ES" sz="1800" dirty="0"/>
              <a:t> (acción del hombre).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La sentencia del Juicio en </a:t>
            </a:r>
            <a:r>
              <a:rPr lang="es-ES" sz="1800" dirty="0" err="1"/>
              <a:t>Yom</a:t>
            </a:r>
            <a:r>
              <a:rPr lang="es-ES" sz="1800" dirty="0"/>
              <a:t> </a:t>
            </a:r>
            <a:r>
              <a:rPr lang="es-ES" sz="1800" dirty="0" err="1"/>
              <a:t>Kippur</a:t>
            </a:r>
            <a:endParaRPr lang="es-ES" sz="1800" dirty="0"/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Entre </a:t>
            </a:r>
            <a:r>
              <a:rPr lang="es-ES" sz="1800" dirty="0" err="1"/>
              <a:t>Rosh</a:t>
            </a:r>
            <a:r>
              <a:rPr lang="es-ES" sz="1800" dirty="0"/>
              <a:t> Ha-</a:t>
            </a:r>
            <a:r>
              <a:rPr lang="es-ES" sz="1800" dirty="0" err="1"/>
              <a:t>Shaná</a:t>
            </a:r>
            <a:r>
              <a:rPr lang="es-ES" sz="1800" dirty="0"/>
              <a:t> y </a:t>
            </a:r>
            <a:r>
              <a:rPr lang="es-ES" sz="1800" dirty="0" err="1"/>
              <a:t>Yom</a:t>
            </a:r>
            <a:r>
              <a:rPr lang="es-ES" sz="1800" dirty="0"/>
              <a:t> </a:t>
            </a:r>
            <a:r>
              <a:rPr lang="es-ES" sz="1800" dirty="0" err="1"/>
              <a:t>Kippur</a:t>
            </a:r>
            <a:r>
              <a:rPr lang="es-ES" sz="1800" dirty="0"/>
              <a:t>: ha-</a:t>
            </a:r>
            <a:r>
              <a:rPr lang="es-ES" sz="1800" dirty="0" err="1"/>
              <a:t>yamim</a:t>
            </a:r>
            <a:r>
              <a:rPr lang="es-ES" sz="1800" dirty="0"/>
              <a:t> ha-</a:t>
            </a:r>
            <a:r>
              <a:rPr lang="es-ES" sz="1800" dirty="0" err="1"/>
              <a:t>nora´im</a:t>
            </a:r>
            <a:r>
              <a:rPr lang="es-ES" sz="1800" dirty="0"/>
              <a:t> – los días tremendos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Cada judío debe ir a pedir perdón a su enemigo no solo a quien ha ofendido, sino a quien tenga algo contra él. (</a:t>
            </a:r>
            <a:r>
              <a:rPr lang="es-ES" sz="1800" dirty="0" err="1"/>
              <a:t>cf</a:t>
            </a:r>
            <a:r>
              <a:rPr lang="es-ES" sz="1800" dirty="0"/>
              <a:t> Mt 5,23-25)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6" name="Google Shape;88;p18">
            <a:extLst>
              <a:ext uri="{FF2B5EF4-FFF2-40B4-BE49-F238E27FC236}">
                <a16:creationId xmlns:a16="http://schemas.microsoft.com/office/drawing/2014/main" id="{D3BC12D8-66EB-4BC6-84C6-214254CC9CA0}"/>
              </a:ext>
            </a:extLst>
          </p:cNvPr>
          <p:cNvSpPr txBox="1">
            <a:spLocks/>
          </p:cNvSpPr>
          <p:nvPr/>
        </p:nvSpPr>
        <p:spPr>
          <a:xfrm>
            <a:off x="368710" y="274261"/>
            <a:ext cx="5246643" cy="82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r>
              <a:rPr lang="es-ES" sz="4400" dirty="0" err="1"/>
              <a:t>Yom</a:t>
            </a:r>
            <a:r>
              <a:rPr lang="es-ES" sz="4400" dirty="0"/>
              <a:t> Ha-Din</a:t>
            </a: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4636B116-C09C-4EE8-8D8B-D457C7D6593C}"/>
              </a:ext>
            </a:extLst>
          </p:cNvPr>
          <p:cNvSpPr txBox="1">
            <a:spLocks/>
          </p:cNvSpPr>
          <p:nvPr/>
        </p:nvSpPr>
        <p:spPr>
          <a:xfrm>
            <a:off x="2883876" y="1227419"/>
            <a:ext cx="5808001" cy="188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 defTabSz="363538">
              <a:buClr>
                <a:schemeClr val="dk1"/>
              </a:buClr>
              <a:buSzPts val="1100"/>
              <a:buNone/>
            </a:pPr>
            <a:r>
              <a:rPr lang="es-ES" dirty="0"/>
              <a:t>Todos los hombres son llamados</a:t>
            </a:r>
            <a:br>
              <a:rPr lang="es-ES" dirty="0"/>
            </a:br>
            <a:r>
              <a:rPr lang="es-ES" dirty="0"/>
              <a:t>ante el trono de Dios Rey </a:t>
            </a:r>
            <a:r>
              <a:rPr lang="es-ES" dirty="0">
                <a:sym typeface="Wingdings" panose="05000000000000000000" pitchFamily="2" charset="2"/>
              </a:rPr>
              <a:t> pasar revista</a:t>
            </a:r>
          </a:p>
          <a:p>
            <a:pPr marL="76200" indent="0" defTabSz="363538">
              <a:buClr>
                <a:schemeClr val="dk1"/>
              </a:buClr>
              <a:buSzPts val="1100"/>
              <a:buNone/>
            </a:pPr>
            <a:r>
              <a:rPr lang="es-ES" dirty="0">
                <a:sym typeface="Wingdings" panose="05000000000000000000" pitchFamily="2" charset="2"/>
              </a:rPr>
              <a:t>Imagen del pastor, que hace pasar a sus ovejas por la puerta del redil, las examina, distingue a las buenas de las malas y las separa. (ovejas / cabras)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02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52123" y="1174094"/>
            <a:ext cx="3308112" cy="1494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Justos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Mediocres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Pecadores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69658" y="2791209"/>
            <a:ext cx="7749685" cy="2247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 err="1"/>
              <a:t>Rosh</a:t>
            </a:r>
            <a:r>
              <a:rPr lang="es-ES" sz="1800" dirty="0"/>
              <a:t> Ha-</a:t>
            </a:r>
            <a:r>
              <a:rPr lang="es-ES" sz="1800" dirty="0" err="1"/>
              <a:t>Shaná</a:t>
            </a:r>
            <a:r>
              <a:rPr lang="es-ES" sz="1800" dirty="0"/>
              <a:t> es un día austero – día de conversión</a:t>
            </a:r>
          </a:p>
          <a:p>
            <a:pPr defTabSz="777875">
              <a:buClr>
                <a:schemeClr val="dk1"/>
              </a:buClr>
              <a:buSzPts val="1100"/>
            </a:pPr>
            <a:r>
              <a:rPr lang="es-ES" sz="1800" dirty="0"/>
              <a:t>Libro de la Vida:	AT - Sal 69, 29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			NT – </a:t>
            </a:r>
            <a:r>
              <a:rPr lang="es-ES" sz="1800" dirty="0" err="1"/>
              <a:t>Flp</a:t>
            </a:r>
            <a:r>
              <a:rPr lang="es-ES" sz="1800" dirty="0"/>
              <a:t> 4,3 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			        – </a:t>
            </a:r>
            <a:r>
              <a:rPr lang="es-ES" sz="1800" dirty="0" err="1"/>
              <a:t>Ap</a:t>
            </a:r>
            <a:r>
              <a:rPr lang="es-ES" sz="1800" dirty="0"/>
              <a:t> </a:t>
            </a:r>
            <a:r>
              <a:rPr lang="es-ES" sz="1800" dirty="0">
                <a:sym typeface="Wingdings" panose="05000000000000000000" pitchFamily="2" charset="2"/>
              </a:rPr>
              <a:t> Liturgia – Palabra celebrada y vivida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>
                <a:sym typeface="Wingdings" panose="05000000000000000000" pitchFamily="2" charset="2"/>
              </a:rPr>
              <a:t>En cristianismo  Rito de inscripción de los catecúmenos en el libro de la vida.</a:t>
            </a:r>
            <a:endParaRPr lang="es-ES" sz="1800" dirty="0"/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6" name="Google Shape;88;p18">
            <a:extLst>
              <a:ext uri="{FF2B5EF4-FFF2-40B4-BE49-F238E27FC236}">
                <a16:creationId xmlns:a16="http://schemas.microsoft.com/office/drawing/2014/main" id="{D3BC12D8-66EB-4BC6-84C6-214254CC9CA0}"/>
              </a:ext>
            </a:extLst>
          </p:cNvPr>
          <p:cNvSpPr txBox="1">
            <a:spLocks/>
          </p:cNvSpPr>
          <p:nvPr/>
        </p:nvSpPr>
        <p:spPr>
          <a:xfrm>
            <a:off x="368710" y="274261"/>
            <a:ext cx="5246643" cy="82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r>
              <a:rPr lang="es-ES" sz="4400" dirty="0"/>
              <a:t>Libro de la Vida</a:t>
            </a:r>
          </a:p>
        </p:txBody>
      </p:sp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4636B116-C09C-4EE8-8D8B-D457C7D6593C}"/>
              </a:ext>
            </a:extLst>
          </p:cNvPr>
          <p:cNvSpPr txBox="1">
            <a:spLocks/>
          </p:cNvSpPr>
          <p:nvPr/>
        </p:nvSpPr>
        <p:spPr>
          <a:xfrm>
            <a:off x="3077299" y="1330183"/>
            <a:ext cx="5808001" cy="1606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 defTabSz="363538">
              <a:buClr>
                <a:schemeClr val="dk1"/>
              </a:buClr>
              <a:buSzPts val="1100"/>
              <a:buNone/>
            </a:pPr>
            <a:r>
              <a:rPr lang="es-ES" dirty="0"/>
              <a:t>Libro de la Vida</a:t>
            </a:r>
          </a:p>
          <a:p>
            <a:pPr marL="76200" indent="0" defTabSz="363538">
              <a:buClr>
                <a:schemeClr val="dk1"/>
              </a:buClr>
              <a:buSzPts val="1100"/>
              <a:buNone/>
            </a:pPr>
            <a:r>
              <a:rPr lang="es-ES" dirty="0"/>
              <a:t>Hasta </a:t>
            </a:r>
            <a:r>
              <a:rPr lang="es-ES" dirty="0" err="1"/>
              <a:t>Yom</a:t>
            </a:r>
            <a:r>
              <a:rPr lang="es-ES" dirty="0"/>
              <a:t> </a:t>
            </a:r>
            <a:r>
              <a:rPr lang="es-ES" dirty="0" err="1"/>
              <a:t>Kippur</a:t>
            </a:r>
            <a:endParaRPr lang="es-ES" dirty="0"/>
          </a:p>
          <a:p>
            <a:pPr marL="76200" indent="0" defTabSz="363538">
              <a:buClr>
                <a:schemeClr val="dk1"/>
              </a:buClr>
              <a:buSzPts val="1100"/>
              <a:buNone/>
            </a:pPr>
            <a:r>
              <a:rPr lang="es-ES" dirty="0"/>
              <a:t>Libro de la Muerte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5EA14F4-5871-4AF0-AEA1-DA342C82EC02}"/>
              </a:ext>
            </a:extLst>
          </p:cNvPr>
          <p:cNvCxnSpPr/>
          <p:nvPr/>
        </p:nvCxnSpPr>
        <p:spPr>
          <a:xfrm>
            <a:off x="1735015" y="1508084"/>
            <a:ext cx="1148861" cy="0"/>
          </a:xfrm>
          <a:prstGeom prst="straightConnector1">
            <a:avLst/>
          </a:prstGeom>
          <a:ln w="28575">
            <a:solidFill>
              <a:srgbClr val="4B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A884D52-A2EC-4386-8858-4621DD4A9C9B}"/>
              </a:ext>
            </a:extLst>
          </p:cNvPr>
          <p:cNvCxnSpPr>
            <a:cxnSpLocks/>
          </p:cNvCxnSpPr>
          <p:nvPr/>
        </p:nvCxnSpPr>
        <p:spPr>
          <a:xfrm>
            <a:off x="2262553" y="1977007"/>
            <a:ext cx="621323" cy="0"/>
          </a:xfrm>
          <a:prstGeom prst="straightConnector1">
            <a:avLst/>
          </a:prstGeom>
          <a:ln w="28575">
            <a:solidFill>
              <a:srgbClr val="4B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C6C3655-F5AA-4082-9B22-184EE3573DAB}"/>
              </a:ext>
            </a:extLst>
          </p:cNvPr>
          <p:cNvCxnSpPr>
            <a:cxnSpLocks/>
          </p:cNvCxnSpPr>
          <p:nvPr/>
        </p:nvCxnSpPr>
        <p:spPr>
          <a:xfrm>
            <a:off x="2192215" y="2434207"/>
            <a:ext cx="691661" cy="0"/>
          </a:xfrm>
          <a:prstGeom prst="straightConnector1">
            <a:avLst/>
          </a:prstGeom>
          <a:ln w="28575">
            <a:solidFill>
              <a:srgbClr val="4B41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BDEBA312-B8D6-40C9-8375-FDA782D2A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033" y="3671042"/>
            <a:ext cx="4664616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ogle_sansregular"/>
              </a:rPr>
              <a:t>"También te ruego a ti, </a:t>
            </a:r>
            <a:r>
              <a:rPr kumimoji="0" lang="es-ES" altLang="es-E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google_sansregular"/>
              </a:rPr>
              <a:t>Sícigo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ogle_sansregular"/>
              </a:rPr>
              <a:t>, verdadero «compañero», que las ayudes, ya que lucharon por el Evangelio a mi lado, lo mismo que Clemente y demás colaboradores míos, cuyos nombres están en el libro de la vida."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E7CBD6B-8B48-4498-BE1D-126926C12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033" y="3131651"/>
            <a:ext cx="466461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ogle_sansregular"/>
              </a:rPr>
              <a:t>“Los malhechores del libro de la vida sean borrados, no sean inscritos con los justos." 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6" name="Picture 4" descr="Resultado de imagen de gmar jatima tova">
            <a:extLst>
              <a:ext uri="{FF2B5EF4-FFF2-40B4-BE49-F238E27FC236}">
                <a16:creationId xmlns:a16="http://schemas.microsoft.com/office/drawing/2014/main" id="{8AC0980B-BC05-4AAC-B009-C1C3D784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981" y="303182"/>
            <a:ext cx="2790007" cy="27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2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83837" y="438911"/>
            <a:ext cx="4454013" cy="6751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Kairós</a:t>
            </a:r>
            <a:endParaRPr sz="4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83837" y="1236003"/>
            <a:ext cx="5302619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ES" i="1" dirty="0"/>
              <a:t>En el tiempo favorable te escuché,</a:t>
            </a:r>
            <a:br>
              <a:rPr lang="es-ES" i="1" dirty="0"/>
            </a:br>
            <a:r>
              <a:rPr lang="es-ES" i="1" dirty="0"/>
              <a:t>en el día de salvación te ayudé.</a:t>
            </a:r>
            <a:br>
              <a:rPr lang="es-ES" i="1" dirty="0"/>
            </a:br>
            <a:r>
              <a:rPr lang="es-ES" b="1" i="1" dirty="0"/>
              <a:t>¡Mirad, ahora es el tiempo favorable!</a:t>
            </a:r>
            <a:br>
              <a:rPr lang="es-ES" b="1" i="1" dirty="0"/>
            </a:br>
            <a:r>
              <a:rPr lang="es-ES" b="1" i="1" dirty="0"/>
              <a:t>¡Mirad, ahora es el día de salvación!</a:t>
            </a:r>
            <a:br>
              <a:rPr lang="es-ES" b="1" i="1" dirty="0"/>
            </a:br>
            <a:r>
              <a:rPr lang="es-ES" i="1" dirty="0"/>
              <a:t>				</a:t>
            </a:r>
            <a:r>
              <a:rPr lang="es-ES" sz="1600" dirty="0"/>
              <a:t>(2Cor 6,2)</a:t>
            </a:r>
            <a:endParaRPr lang="es-E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es-ES" i="1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ES" i="1" dirty="0"/>
              <a:t>Si </a:t>
            </a:r>
            <a:r>
              <a:rPr lang="es-ES" b="1" i="1" dirty="0"/>
              <a:t>hoy</a:t>
            </a:r>
            <a:r>
              <a:rPr lang="es-ES" i="1" dirty="0"/>
              <a:t> escucháis su voz,</a:t>
            </a:r>
            <a:br>
              <a:rPr lang="es-ES" i="1" dirty="0"/>
            </a:br>
            <a:r>
              <a:rPr lang="es-ES" i="1" dirty="0"/>
              <a:t>no endurezcáis el corazón.</a:t>
            </a:r>
            <a:br>
              <a:rPr lang="es-ES" dirty="0"/>
            </a:br>
            <a:r>
              <a:rPr lang="es-ES" dirty="0"/>
              <a:t>			</a:t>
            </a:r>
            <a:r>
              <a:rPr lang="es-ES" sz="1600" dirty="0"/>
              <a:t> (Sal 95)</a:t>
            </a:r>
            <a:endParaRPr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587B48-F4B0-4791-A055-E8D4DEAAA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75" t="43983" r="40432" b="19353"/>
          <a:stretch/>
        </p:blipFill>
        <p:spPr>
          <a:xfrm rot="682758">
            <a:off x="5949990" y="355820"/>
            <a:ext cx="2286338" cy="45240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591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42D3A51A-2C58-4138-8AA3-39BC602B31F3}"/>
              </a:ext>
            </a:extLst>
          </p:cNvPr>
          <p:cNvSpPr/>
          <p:nvPr/>
        </p:nvSpPr>
        <p:spPr>
          <a:xfrm>
            <a:off x="4306529" y="206435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B6471C5C-D626-418C-9C12-4BEE8ADDAA4C}"/>
              </a:ext>
            </a:extLst>
          </p:cNvPr>
          <p:cNvSpPr txBox="1">
            <a:spLocks/>
          </p:cNvSpPr>
          <p:nvPr/>
        </p:nvSpPr>
        <p:spPr>
          <a:xfrm>
            <a:off x="182071" y="2571750"/>
            <a:ext cx="5409583" cy="51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pPr algn="ctr"/>
            <a:r>
              <a:rPr lang="es-ES" sz="3200" dirty="0"/>
              <a:t>¡Muchas gracias!</a:t>
            </a:r>
          </a:p>
          <a:p>
            <a:pPr algn="ctr"/>
            <a:endParaRPr lang="es-ES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409C089-3DFB-452F-9BD4-C27E33B56D14}"/>
              </a:ext>
            </a:extLst>
          </p:cNvPr>
          <p:cNvSpPr txBox="1"/>
          <p:nvPr/>
        </p:nvSpPr>
        <p:spPr>
          <a:xfrm>
            <a:off x="1597628" y="2571750"/>
            <a:ext cx="293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fernando.delavega@ufv.es</a:t>
            </a: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6386" name="Picture 2" descr="Resultado de imagen de las fiestas judias y el mesias">
            <a:extLst>
              <a:ext uri="{FF2B5EF4-FFF2-40B4-BE49-F238E27FC236}">
                <a16:creationId xmlns:a16="http://schemas.microsoft.com/office/drawing/2014/main" id="{861A1F00-AE15-4F44-AB6F-1A5B0F55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24" y="293077"/>
            <a:ext cx="3107153" cy="45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54069-AF1C-427C-B021-30B30DFF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726" y="2899261"/>
            <a:ext cx="2560994" cy="713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he-IL" altLang="es-ES" sz="48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תודה</a:t>
            </a:r>
            <a:endParaRPr kumimoji="0" lang="es-ES" altLang="es-E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712903" y="721307"/>
            <a:ext cx="7718193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 el calendario</a:t>
            </a:r>
            <a:endParaRPr lang="es-ES" sz="32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754212" y="2021642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1 y 2 de </a:t>
            </a: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tisréi</a:t>
            </a: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(SEPT / OCT)</a:t>
            </a:r>
          </a:p>
        </p:txBody>
      </p:sp>
      <p:pic>
        <p:nvPicPr>
          <p:cNvPr id="1026" name="Picture 2" descr="Resultado de imagen de the jewish year">
            <a:extLst>
              <a:ext uri="{FF2B5EF4-FFF2-40B4-BE49-F238E27FC236}">
                <a16:creationId xmlns:a16="http://schemas.microsoft.com/office/drawing/2014/main" id="{9104A2E0-3858-4CA3-94F7-75F6D659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31" y="423093"/>
            <a:ext cx="4861146" cy="4297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793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27336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AÑO NUEVO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VIDA NUEVA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270800" y="2179637"/>
            <a:ext cx="8614500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 err="1"/>
              <a:t>Teshubá</a:t>
            </a:r>
            <a:r>
              <a:rPr lang="es-ES" dirty="0"/>
              <a:t> – conversión - retorno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1800" dirty="0"/>
              <a:t>Regreso de Dios al hombre y del hombre a Dios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r>
              <a:rPr lang="es-ES" dirty="0" err="1"/>
              <a:t>Rosh</a:t>
            </a:r>
            <a:r>
              <a:rPr lang="es-ES" dirty="0"/>
              <a:t> – Cabeza, principio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2000" dirty="0" err="1"/>
              <a:t>Rosh</a:t>
            </a:r>
            <a:r>
              <a:rPr lang="es-ES" sz="2000" dirty="0"/>
              <a:t> Ha-</a:t>
            </a:r>
            <a:r>
              <a:rPr lang="es-ES" sz="2000" dirty="0" err="1"/>
              <a:t>Shaná</a:t>
            </a:r>
            <a:r>
              <a:rPr lang="es-ES" sz="2000" dirty="0"/>
              <a:t> - Principio de año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Año nuevo = nueva creación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Vivir bien la fiesta significa entrar en toda la vitalidad del año litúrgico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2050" name="Picture 2" descr="Resultado de imagen de teshuva">
            <a:extLst>
              <a:ext uri="{FF2B5EF4-FFF2-40B4-BE49-F238E27FC236}">
                <a16:creationId xmlns:a16="http://schemas.microsoft.com/office/drawing/2014/main" id="{61EADD5B-A745-4C1C-A085-20F57D5F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17" y="1172308"/>
            <a:ext cx="4010253" cy="310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1468" y="2865114"/>
            <a:ext cx="35274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6000" dirty="0"/>
              <a:t>«¡Señor,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1044575" y="3703637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haz que este año seamos la</a:t>
            </a:r>
            <a:br>
              <a:rPr lang="es-ES" dirty="0"/>
            </a:br>
            <a:r>
              <a:rPr lang="es-ES" dirty="0"/>
              <a:t>		 y no la cola!»</a:t>
            </a:r>
          </a:p>
          <a:p>
            <a:pPr marL="0" indent="0" algn="ctr">
              <a:buNone/>
            </a:pPr>
            <a:r>
              <a:rPr lang="es-ES" sz="1600" dirty="0"/>
              <a:t>(</a:t>
            </a:r>
            <a:r>
              <a:rPr lang="es-ES" sz="1600" dirty="0" err="1"/>
              <a:t>Siddur</a:t>
            </a:r>
            <a:r>
              <a:rPr lang="es-ES" sz="1600" dirty="0"/>
              <a:t> </a:t>
            </a:r>
            <a:r>
              <a:rPr lang="es-ES" sz="1600" dirty="0" err="1"/>
              <a:t>Rosh</a:t>
            </a:r>
            <a:r>
              <a:rPr lang="es-ES" sz="1600" dirty="0"/>
              <a:t> Ha </a:t>
            </a:r>
            <a:r>
              <a:rPr lang="es-ES" sz="1600" dirty="0" err="1"/>
              <a:t>Shaná</a:t>
            </a:r>
            <a:r>
              <a:rPr lang="es-ES" sz="1600" dirty="0"/>
              <a:t>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DAB9B17-517B-4676-BCB4-F162D4C75CED}"/>
              </a:ext>
            </a:extLst>
          </p:cNvPr>
          <p:cNvSpPr/>
          <p:nvPr/>
        </p:nvSpPr>
        <p:spPr>
          <a:xfrm>
            <a:off x="1233429" y="3915122"/>
            <a:ext cx="17155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cabeza</a:t>
            </a:r>
          </a:p>
        </p:txBody>
      </p:sp>
      <p:pic>
        <p:nvPicPr>
          <p:cNvPr id="6" name="Imagen 5" descr="Imagen que contiene comida, tabla, interior, plato&#10;&#10;Descripción generada automáticamente">
            <a:extLst>
              <a:ext uri="{FF2B5EF4-FFF2-40B4-BE49-F238E27FC236}">
                <a16:creationId xmlns:a16="http://schemas.microsoft.com/office/drawing/2014/main" id="{18404F4B-DC8E-4380-BA2C-F62225FC7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1781">
            <a:off x="3524142" y="547338"/>
            <a:ext cx="4914073" cy="34442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31908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Temas de la fiesta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86130" y="1787525"/>
            <a:ext cx="8614500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Realeza de Dios – </a:t>
            </a:r>
            <a:r>
              <a:rPr lang="es-ES" dirty="0" err="1"/>
              <a:t>Mélej</a:t>
            </a:r>
            <a:r>
              <a:rPr lang="es-ES" dirty="0"/>
              <a:t> </a:t>
            </a:r>
            <a:r>
              <a:rPr lang="es-ES" dirty="0" err="1"/>
              <a:t>haolám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Creación del universo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Hombre + Mujer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Juicio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3074" name="Picture 2" descr="Resultado de imagen de baruj ata adonai eloheinu melej haolam">
            <a:extLst>
              <a:ext uri="{FF2B5EF4-FFF2-40B4-BE49-F238E27FC236}">
                <a16:creationId xmlns:a16="http://schemas.microsoft.com/office/drawing/2014/main" id="{18D609CE-88F1-4B9B-AB3D-10E245A2D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b="35947"/>
          <a:stretch/>
        </p:blipFill>
        <p:spPr bwMode="auto">
          <a:xfrm>
            <a:off x="3669321" y="2923891"/>
            <a:ext cx="5065101" cy="16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24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40 días de preparación previa para el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Kippur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8614500" cy="2731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30 días mes </a:t>
            </a:r>
            <a:r>
              <a:rPr lang="es-ES" dirty="0" err="1"/>
              <a:t>elul</a:t>
            </a:r>
            <a:r>
              <a:rPr lang="es-ES" dirty="0"/>
              <a:t> y 10 de </a:t>
            </a:r>
            <a:r>
              <a:rPr lang="es-ES" dirty="0" err="1"/>
              <a:t>tisréi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r>
              <a:rPr lang="es-ES" dirty="0" err="1"/>
              <a:t>Elul</a:t>
            </a:r>
            <a:r>
              <a:rPr lang="es-ES" dirty="0"/>
              <a:t> no tiene fiestas – prepara para las de </a:t>
            </a:r>
            <a:r>
              <a:rPr lang="es-ES" dirty="0" err="1"/>
              <a:t>tisréi</a:t>
            </a:r>
            <a:endParaRPr lang="es-ES" dirty="0"/>
          </a:p>
          <a:p>
            <a:pPr>
              <a:buClr>
                <a:schemeClr val="dk1"/>
              </a:buClr>
              <a:buSzPts val="1100"/>
            </a:pPr>
            <a:r>
              <a:rPr lang="es-ES" dirty="0" err="1"/>
              <a:t>elul</a:t>
            </a:r>
            <a:r>
              <a:rPr lang="es-ES" dirty="0"/>
              <a:t> = </a:t>
            </a:r>
            <a:r>
              <a:rPr lang="es-ES" dirty="0" err="1"/>
              <a:t>alef</a:t>
            </a:r>
            <a:r>
              <a:rPr lang="es-ES" dirty="0"/>
              <a:t>, lamed, </a:t>
            </a:r>
            <a:r>
              <a:rPr lang="es-ES" dirty="0" err="1"/>
              <a:t>waw</a:t>
            </a:r>
            <a:r>
              <a:rPr lang="es-ES" dirty="0"/>
              <a:t>, lamed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dirty="0"/>
              <a:t>                   ‘</a:t>
            </a:r>
            <a:r>
              <a:rPr lang="es-ES" dirty="0" err="1"/>
              <a:t>ani</a:t>
            </a:r>
            <a:r>
              <a:rPr lang="es-ES" dirty="0"/>
              <a:t> </a:t>
            </a:r>
            <a:r>
              <a:rPr lang="es-ES" dirty="0" err="1"/>
              <a:t>l</a:t>
            </a:r>
            <a:r>
              <a:rPr lang="es-ES" baseline="30000" dirty="0" err="1"/>
              <a:t>e</a:t>
            </a:r>
            <a:r>
              <a:rPr lang="es-ES" dirty="0" err="1"/>
              <a:t>dodí</a:t>
            </a:r>
            <a:r>
              <a:rPr lang="es-ES" dirty="0"/>
              <a:t> </a:t>
            </a:r>
            <a:r>
              <a:rPr lang="es-ES" dirty="0" err="1"/>
              <a:t>w</a:t>
            </a:r>
            <a:r>
              <a:rPr lang="es-ES" baseline="30000" dirty="0" err="1"/>
              <a:t>e</a:t>
            </a:r>
            <a:r>
              <a:rPr lang="es-ES" dirty="0" err="1"/>
              <a:t>dodí</a:t>
            </a:r>
            <a:r>
              <a:rPr lang="es-ES" dirty="0"/>
              <a:t> </a:t>
            </a:r>
            <a:r>
              <a:rPr lang="es-ES" dirty="0" err="1"/>
              <a:t>lí</a:t>
            </a:r>
            <a:endParaRPr lang="es-ES" dirty="0"/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1600" dirty="0"/>
              <a:t>	(yo soy para mi amado, mi amado es para mí)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Una fiesta para retornar al amado</a:t>
            </a:r>
          </a:p>
        </p:txBody>
      </p:sp>
      <p:pic>
        <p:nvPicPr>
          <p:cNvPr id="5122" name="Picture 2" descr="Imagen relacionada">
            <a:extLst>
              <a:ext uri="{FF2B5EF4-FFF2-40B4-BE49-F238E27FC236}">
                <a16:creationId xmlns:a16="http://schemas.microsoft.com/office/drawing/2014/main" id="{6A1E1429-0B22-401E-A1F1-42DC9A5E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4089">
            <a:off x="5641240" y="1664676"/>
            <a:ext cx="3597520" cy="359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1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16308-5DFB-44D1-8FB9-68946507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799" y="318219"/>
            <a:ext cx="7569901" cy="1844962"/>
          </a:xfrm>
        </p:spPr>
        <p:txBody>
          <a:bodyPr/>
          <a:lstStyle/>
          <a:p>
            <a:pPr marL="25400" indent="0">
              <a:buNone/>
            </a:pPr>
            <a:r>
              <a:rPr lang="es-ES" b="1" u="sng" dirty="0" err="1"/>
              <a:t>Teshuváh</a:t>
            </a:r>
            <a:endParaRPr lang="es-ES" b="1" u="sng" dirty="0"/>
          </a:p>
          <a:p>
            <a:pPr marL="25400" indent="0">
              <a:buNone/>
            </a:pPr>
            <a:r>
              <a:rPr lang="es-ES" dirty="0"/>
              <a:t>	El </a:t>
            </a:r>
            <a:r>
              <a:rPr lang="es-ES" b="1" dirty="0"/>
              <a:t>reino de Dios </a:t>
            </a:r>
            <a:r>
              <a:rPr lang="es-ES" dirty="0"/>
              <a:t>está cerca,</a:t>
            </a:r>
          </a:p>
          <a:p>
            <a:pPr marL="25400" indent="0">
              <a:buNone/>
            </a:pPr>
            <a:r>
              <a:rPr lang="es-ES" b="1" dirty="0"/>
              <a:t>	convertíos y creed </a:t>
            </a:r>
            <a:r>
              <a:rPr lang="es-ES" dirty="0"/>
              <a:t>en el Evangelio”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54EDD3-CF56-4DC2-B694-B44769DA9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pic>
        <p:nvPicPr>
          <p:cNvPr id="4100" name="Picture 4" descr="Resultado de imagen de teshuva">
            <a:extLst>
              <a:ext uri="{FF2B5EF4-FFF2-40B4-BE49-F238E27FC236}">
                <a16:creationId xmlns:a16="http://schemas.microsoft.com/office/drawing/2014/main" id="{1896B8CE-F85B-4C21-81F4-903A2848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011" y="3598563"/>
            <a:ext cx="3916973" cy="13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9;p18">
            <a:extLst>
              <a:ext uri="{FF2B5EF4-FFF2-40B4-BE49-F238E27FC236}">
                <a16:creationId xmlns:a16="http://schemas.microsoft.com/office/drawing/2014/main" id="{85944EC7-2684-4956-B80F-D266C65ECD27}"/>
              </a:ext>
            </a:extLst>
          </p:cNvPr>
          <p:cNvSpPr txBox="1">
            <a:spLocks/>
          </p:cNvSpPr>
          <p:nvPr/>
        </p:nvSpPr>
        <p:spPr>
          <a:xfrm>
            <a:off x="416047" y="2000021"/>
            <a:ext cx="8614500" cy="273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s-ES" dirty="0"/>
              <a:t>En los días de </a:t>
            </a:r>
            <a:r>
              <a:rPr lang="es-ES" dirty="0" err="1"/>
              <a:t>elul</a:t>
            </a:r>
            <a:r>
              <a:rPr lang="es-ES" dirty="0"/>
              <a:t> se recitan oraciones </a:t>
            </a:r>
            <a:r>
              <a:rPr lang="es-ES" dirty="0" err="1"/>
              <a:t>Selijot</a:t>
            </a:r>
            <a:r>
              <a:rPr lang="es-ES" dirty="0"/>
              <a:t>;</a:t>
            </a:r>
          </a:p>
          <a:p>
            <a:pPr marL="990600" lvl="2" indent="0">
              <a:buClr>
                <a:schemeClr val="dk1"/>
              </a:buClr>
              <a:buSzPts val="1100"/>
              <a:buNone/>
            </a:pPr>
            <a:r>
              <a:rPr lang="es-ES" dirty="0"/>
              <a:t>		disculpas – súplicas de perdón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Moisés subió al Sinaí por segunda vez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 err="1"/>
              <a:t>Shabbat</a:t>
            </a:r>
            <a:r>
              <a:rPr lang="es-ES" dirty="0"/>
              <a:t> previo a </a:t>
            </a:r>
            <a:r>
              <a:rPr lang="es-ES" dirty="0" err="1"/>
              <a:t>Rosh</a:t>
            </a:r>
            <a:r>
              <a:rPr lang="es-ES" dirty="0"/>
              <a:t> Ha-</a:t>
            </a:r>
            <a:r>
              <a:rPr lang="es-ES" dirty="0" err="1"/>
              <a:t>Shaná</a:t>
            </a:r>
            <a:r>
              <a:rPr lang="es-ES" dirty="0"/>
              <a:t> se reza</a:t>
            </a:r>
            <a:br>
              <a:rPr lang="es-ES" dirty="0"/>
            </a:br>
            <a:r>
              <a:rPr lang="es-ES" dirty="0"/>
              <a:t>desde la media noche hasta el alba.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Shofar</a:t>
            </a:r>
          </a:p>
        </p:txBody>
      </p:sp>
    </p:spTree>
    <p:extLst>
      <p:ext uri="{BB962C8B-B14F-4D97-AF65-F5344CB8AC3E}">
        <p14:creationId xmlns:p14="http://schemas.microsoft.com/office/powerpoint/2010/main" val="23637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Antes de la creación del mundo…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3053984" cy="3273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Torá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b="1" dirty="0" err="1"/>
              <a:t>Teshuváh</a:t>
            </a:r>
            <a:endParaRPr lang="es-ES" sz="1800" b="1" dirty="0"/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Jardín del Edén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Gehena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Trono de Dios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Templo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Nombre del Mesías</a:t>
            </a:r>
          </a:p>
        </p:txBody>
      </p:sp>
      <p:sp>
        <p:nvSpPr>
          <p:cNvPr id="6" name="Google Shape;89;p18">
            <a:extLst>
              <a:ext uri="{FF2B5EF4-FFF2-40B4-BE49-F238E27FC236}">
                <a16:creationId xmlns:a16="http://schemas.microsoft.com/office/drawing/2014/main" id="{1C268022-DE07-4A5A-8658-30EBD66FC231}"/>
              </a:ext>
            </a:extLst>
          </p:cNvPr>
          <p:cNvSpPr txBox="1">
            <a:spLocks/>
          </p:cNvSpPr>
          <p:nvPr/>
        </p:nvSpPr>
        <p:spPr>
          <a:xfrm>
            <a:off x="3376246" y="1375049"/>
            <a:ext cx="4248865" cy="177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dirty="0"/>
              <a:t>Antes de la creación del mundo Dios creó la </a:t>
            </a:r>
            <a:r>
              <a:rPr lang="es-ES" dirty="0" err="1"/>
              <a:t>teshuváh</a:t>
            </a:r>
            <a:r>
              <a:rPr lang="es-ES" dirty="0"/>
              <a:t>; sabiendo que el hombre pecaría, Dios posibilitó que el hombre retornara a Él.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29DF53F-0F56-4BBF-986F-F2ECF5F9B47A}"/>
              </a:ext>
            </a:extLst>
          </p:cNvPr>
          <p:cNvSpPr/>
          <p:nvPr/>
        </p:nvSpPr>
        <p:spPr>
          <a:xfrm>
            <a:off x="3193787" y="1375049"/>
            <a:ext cx="4489939" cy="1579166"/>
          </a:xfrm>
          <a:prstGeom prst="roundRect">
            <a:avLst>
              <a:gd name="adj" fmla="val 381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4" descr="Resultado de imagen de teshuva">
            <a:extLst>
              <a:ext uri="{FF2B5EF4-FFF2-40B4-BE49-F238E27FC236}">
                <a16:creationId xmlns:a16="http://schemas.microsoft.com/office/drawing/2014/main" id="{62F85989-BD7F-49B2-AAA8-29C9F633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031" y="2988842"/>
            <a:ext cx="3916973" cy="13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348E38DF-F955-40D5-BE37-F83A47355CFD}"/>
              </a:ext>
            </a:extLst>
          </p:cNvPr>
          <p:cNvSpPr txBox="1">
            <a:spLocks/>
          </p:cNvSpPr>
          <p:nvPr/>
        </p:nvSpPr>
        <p:spPr>
          <a:xfrm>
            <a:off x="653500" y="4031599"/>
            <a:ext cx="5445492" cy="86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 algn="ctr">
              <a:buClr>
                <a:schemeClr val="dk1"/>
              </a:buClr>
              <a:buSzPts val="1100"/>
              <a:buNone/>
            </a:pPr>
            <a:r>
              <a:rPr lang="es-ES" dirty="0"/>
              <a:t>¡Que la medida de mi </a:t>
            </a:r>
            <a:r>
              <a:rPr lang="es-ES" b="1" dirty="0"/>
              <a:t>misericordia </a:t>
            </a:r>
            <a:r>
              <a:rPr lang="es-ES" dirty="0"/>
              <a:t>prevalezca sobre la medida de mi </a:t>
            </a:r>
            <a:r>
              <a:rPr lang="es-ES" b="1" dirty="0"/>
              <a:t>justicia</a:t>
            </a:r>
            <a:r>
              <a:rPr lang="es-E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836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8711" y="274261"/>
            <a:ext cx="3878826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teshuváh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11567" y="1434723"/>
            <a:ext cx="38788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2200" dirty="0"/>
              <a:t>La </a:t>
            </a:r>
            <a:r>
              <a:rPr lang="es-ES" sz="2200" dirty="0" err="1"/>
              <a:t>teshuváh</a:t>
            </a:r>
            <a:r>
              <a:rPr lang="es-ES" sz="2200" dirty="0"/>
              <a:t> no es una conversión moralista, no es un mero esfuerzo del hombre sino que</a:t>
            </a:r>
            <a:br>
              <a:rPr lang="es-ES" sz="2200" dirty="0"/>
            </a:br>
            <a:r>
              <a:rPr lang="es-ES" sz="2200" b="1" dirty="0"/>
              <a:t>es un retorno de Dios al hombre</a:t>
            </a:r>
            <a:r>
              <a:rPr lang="es-ES" sz="2200" dirty="0"/>
              <a:t>.</a:t>
            </a:r>
            <a:br>
              <a:rPr lang="es-ES" sz="2200" dirty="0"/>
            </a:br>
            <a:r>
              <a:rPr lang="es-ES" sz="2200" dirty="0"/>
              <a:t>Dios en su misericordia viendo que el hombre es incapaz de volver a él, </a:t>
            </a:r>
            <a:r>
              <a:rPr lang="es-ES" sz="2200" b="1" dirty="0"/>
              <a:t>se hace su “prójimo”</a:t>
            </a:r>
            <a:r>
              <a:rPr lang="es-ES" sz="2200" dirty="0"/>
              <a:t>.</a:t>
            </a:r>
            <a:endParaRPr sz="2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86D8B6-89EB-44F7-9676-22C0F7C8E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903" r="28341"/>
          <a:stretch/>
        </p:blipFill>
        <p:spPr>
          <a:xfrm>
            <a:off x="4247536" y="490791"/>
            <a:ext cx="4470607" cy="345631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6" name="Google Shape;89;p18">
            <a:extLst>
              <a:ext uri="{FF2B5EF4-FFF2-40B4-BE49-F238E27FC236}">
                <a16:creationId xmlns:a16="http://schemas.microsoft.com/office/drawing/2014/main" id="{BA537E99-0F6A-4B0A-B181-4C19F1C9361C}"/>
              </a:ext>
            </a:extLst>
          </p:cNvPr>
          <p:cNvSpPr txBox="1">
            <a:spLocks/>
          </p:cNvSpPr>
          <p:nvPr/>
        </p:nvSpPr>
        <p:spPr>
          <a:xfrm>
            <a:off x="2250979" y="4182729"/>
            <a:ext cx="5142605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>
              <a:buFont typeface="EB Garamond"/>
              <a:buNone/>
            </a:pPr>
            <a:r>
              <a:rPr lang="es-ES" sz="2200" i="1" dirty="0"/>
              <a:t>¡Haznos volver a ti, Señor, y volveremos!</a:t>
            </a:r>
            <a:r>
              <a:rPr lang="es-ES" sz="2200" dirty="0"/>
              <a:t> </a:t>
            </a:r>
            <a:r>
              <a:rPr lang="es-ES" sz="1400" dirty="0"/>
              <a:t>(Lam 5, 21)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82459454"/>
      </p:ext>
    </p:extLst>
  </p:cSld>
  <p:clrMapOvr>
    <a:masterClrMapping/>
  </p:clrMapOvr>
</p:sld>
</file>

<file path=ppt/theme/theme1.xml><?xml version="1.0" encoding="utf-8"?>
<a:theme xmlns:a="http://schemas.openxmlformats.org/drawingml/2006/main" name="Reignier template">
  <a:themeElements>
    <a:clrScheme name="Custom 347">
      <a:dk1>
        <a:srgbClr val="413724"/>
      </a:dk1>
      <a:lt1>
        <a:srgbClr val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</TotalTime>
  <Words>1221</Words>
  <Application>Microsoft Macintosh PowerPoint</Application>
  <PresentationFormat>Presentación en pantalla (16:9)</PresentationFormat>
  <Paragraphs>131</Paragraphs>
  <Slides>19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Marcellus SC</vt:lpstr>
      <vt:lpstr>Wingdings</vt:lpstr>
      <vt:lpstr>EB Garamond</vt:lpstr>
      <vt:lpstr>Frank Ruhl Libre</vt:lpstr>
      <vt:lpstr>google_sansregular</vt:lpstr>
      <vt:lpstr>Arial</vt:lpstr>
      <vt:lpstr>inherit</vt:lpstr>
      <vt:lpstr>Reignier template</vt:lpstr>
      <vt:lpstr>Las fiestas Judías Rosh Ha-Shaná</vt:lpstr>
      <vt:lpstr>En el calendario</vt:lpstr>
      <vt:lpstr>AÑO NUEVO VIDA NUEVA</vt:lpstr>
      <vt:lpstr>«¡Señor,</vt:lpstr>
      <vt:lpstr>Temas de la fiesta</vt:lpstr>
      <vt:lpstr>40 días de preparación previa para el Kippur</vt:lpstr>
      <vt:lpstr>Presentación de PowerPoint</vt:lpstr>
      <vt:lpstr>Antes de la creación del mundo…</vt:lpstr>
      <vt:lpstr>teshuváh</vt:lpstr>
      <vt:lpstr>Shofar</vt:lpstr>
      <vt:lpstr>Shofar</vt:lpstr>
      <vt:lpstr>Shofar</vt:lpstr>
      <vt:lpstr>Reino de Dios</vt:lpstr>
      <vt:lpstr>baruj ata adonai eloheinu melej haolam</vt:lpstr>
      <vt:lpstr>- Malkuyot - Shofarot  - Selijot</vt:lpstr>
      <vt:lpstr>Día del juicio</vt:lpstr>
      <vt:lpstr>Justos Mediocres Pecadores</vt:lpstr>
      <vt:lpstr>Kairós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PEREGRINACIÓN A TIERRA SANTA</dc:title>
  <dc:creator>Fernando de la Vega Soto-Yárritu</dc:creator>
  <cp:lastModifiedBy>Diego Viñals Lage</cp:lastModifiedBy>
  <cp:revision>68</cp:revision>
  <dcterms:created xsi:type="dcterms:W3CDTF">2019-12-09T21:47:29Z</dcterms:created>
  <dcterms:modified xsi:type="dcterms:W3CDTF">2024-01-08T16:03:21Z</dcterms:modified>
</cp:coreProperties>
</file>